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</p:sldIdLst>
  <p:sldSz cy="5143500" cx="9144000"/>
  <p:notesSz cx="6858000" cy="9144000"/>
  <p:embeddedFontLst>
    <p:embeddedFont>
      <p:font typeface="Average"/>
      <p:regular r:id="rId19"/>
    </p:embeddedFont>
    <p:embeddedFont>
      <p:font typeface="Oswald"/>
      <p:regular r:id="rId20"/>
      <p:bold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3C29075E-FE93-4E74-AC68-CC5D41534E52}">
  <a:tblStyle styleId="{3C29075E-FE93-4E74-AC68-CC5D41534E5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Oswald-regular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21" Type="http://schemas.openxmlformats.org/officeDocument/2006/relationships/font" Target="fonts/Oswald-bold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1.xml"/><Relationship Id="rId19" Type="http://schemas.openxmlformats.org/officeDocument/2006/relationships/font" Target="fonts/Average-regular.fntdata"/><Relationship Id="rId6" Type="http://schemas.openxmlformats.org/officeDocument/2006/relationships/notesMaster" Target="notesMasters/notesMaster1.xml"/><Relationship Id="rId18" Type="http://schemas.openxmlformats.org/officeDocument/2006/relationships/slide" Target="slides/slide12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herb.co/news/legalization/illinois-decriminalize-weed/" TargetMode="External"/><Relationship Id="rId3" Type="http://schemas.openxmlformats.org/officeDocument/2006/relationships/hyperlink" Target="https://herb.co/news/legalization/lawyers-get-caught/" TargetMode="External"/><Relationship Id="rId4" Type="http://schemas.openxmlformats.org/officeDocument/2006/relationships/hyperlink" Target="https://herb.co/news/legalization/lawyers-get-caught/" TargetMode="Externa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c6f980f91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c6f980f9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cfdb4925a9_6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cfdb4925a9_6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cfdb4925a9_8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cfdb4925a9_8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106036f1c37_9_2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106036f1c37_9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COMPARE: in 2015 the state passed a bill that with stop and frisks police would have to have a real reason on why they are stopping a person to frisk them, and even have a receipt to prove their reasoning behind frisking a person. Less people would be stopped and therefore less arrests could come from this.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https://herb.co/news/legalization/illinois-decriminalize-weed/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2016 decriminalization of Marijuana: 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</a:rPr>
              <a:t>instead of people being arrested for having small amounts of it, police can issue a written citations, almost like a traffic ticket, with a small fine. Citizens could simply pay the fine, instead of being arrested and dealing with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">
                <a:solidFill>
                  <a:schemeClr val="hlink"/>
                </a:solidFill>
                <a:highlight>
                  <a:srgbClr val="FFFFFF"/>
                </a:highlight>
                <a:uFill>
                  <a:noFill/>
                </a:uFill>
                <a:hlinkClick r:id="rId4"/>
              </a:rPr>
              <a:t>lawyers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</a:rPr>
              <a:t>, courts, and possible jail sentences.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c6f980f91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c6f980f91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6f980f91_0_2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6f980f91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c6f980f91_0_3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c6f980f91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049b65ac5e_0_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049b65ac5e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c6f980f91_0_1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c6f980f91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06036f1c37_9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106036f1c37_9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cfdb4925a9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cfdb4925a9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10698894456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10698894456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Google Shape;11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lat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crime-data-explorer.app.cloud.gov/pages/home" TargetMode="External"/><Relationship Id="rId4" Type="http://schemas.openxmlformats.org/officeDocument/2006/relationships/image" Target="../media/image14.png"/><Relationship Id="rId5" Type="http://schemas.openxmlformats.org/officeDocument/2006/relationships/image" Target="../media/image1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Crime in Illinois: 2009 vs. 2019</a:t>
            </a:r>
            <a:endParaRPr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1355400" y="3186075"/>
            <a:ext cx="64332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Jorge Hernandez, Nicole Antkowiak, John Tanasijevich, Sviatoslav Piasta, Alanis Romero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type="title"/>
          </p:nvPr>
        </p:nvSpPr>
        <p:spPr>
          <a:xfrm>
            <a:off x="311700" y="113475"/>
            <a:ext cx="8520600" cy="81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Question 4: </a:t>
            </a:r>
            <a:r>
              <a:rPr lang="en" sz="1600">
                <a:latin typeface="Average"/>
                <a:ea typeface="Average"/>
                <a:cs typeface="Average"/>
                <a:sym typeface="Average"/>
              </a:rPr>
              <a:t>In what month are violent and non-violent crimes more prevalent</a:t>
            </a:r>
            <a:r>
              <a:rPr lang="en" sz="1600">
                <a:latin typeface="Average"/>
                <a:ea typeface="Average"/>
                <a:cs typeface="Average"/>
                <a:sym typeface="Average"/>
              </a:rPr>
              <a:t>?</a:t>
            </a:r>
            <a:endParaRPr sz="1600"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Average"/>
                <a:ea typeface="Average"/>
                <a:cs typeface="Average"/>
                <a:sym typeface="Average"/>
              </a:rPr>
              <a:t>			    -Violent crimes 10 years ago</a:t>
            </a:r>
            <a:endParaRPr sz="1300"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37" name="Google Shape;137;p22"/>
          <p:cNvSpPr txBox="1"/>
          <p:nvPr/>
        </p:nvSpPr>
        <p:spPr>
          <a:xfrm>
            <a:off x="311700" y="873275"/>
            <a:ext cx="7914300" cy="16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FA8DC"/>
                </a:solidFill>
                <a:latin typeface="Average"/>
                <a:ea typeface="Average"/>
                <a:cs typeface="Average"/>
                <a:sym typeface="Average"/>
              </a:rPr>
              <a:t>Data Exploration: </a:t>
            </a:r>
            <a:r>
              <a:rPr lang="en">
                <a:solidFill>
                  <a:srgbClr val="6FA8DC"/>
                </a:solidFill>
                <a:latin typeface="Average"/>
                <a:ea typeface="Average"/>
                <a:cs typeface="Average"/>
                <a:sym typeface="Average"/>
              </a:rPr>
              <a:t>NIBRS</a:t>
            </a:r>
            <a:r>
              <a:rPr lang="en">
                <a:solidFill>
                  <a:srgbClr val="6FA8DC"/>
                </a:solidFill>
                <a:latin typeface="Average"/>
                <a:ea typeface="Average"/>
                <a:cs typeface="Average"/>
                <a:sym typeface="Average"/>
              </a:rPr>
              <a:t>_INCIDENT.csv, </a:t>
            </a:r>
            <a:r>
              <a:rPr lang="en">
                <a:solidFill>
                  <a:srgbClr val="6FA8DC"/>
                </a:solidFill>
                <a:latin typeface="Average"/>
                <a:ea typeface="Average"/>
                <a:cs typeface="Average"/>
                <a:sym typeface="Average"/>
              </a:rPr>
              <a:t>NIBRS_ARREST_TYPE.csv, NIBRS_OFFENSE_TYPE.csv</a:t>
            </a:r>
            <a:endParaRPr>
              <a:solidFill>
                <a:srgbClr val="6FA8DC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FA8DC"/>
                </a:solidFill>
                <a:latin typeface="Average"/>
                <a:ea typeface="Average"/>
                <a:cs typeface="Average"/>
                <a:sym typeface="Average"/>
              </a:rPr>
              <a:t>Analysis Process: 	</a:t>
            </a:r>
            <a:r>
              <a:rPr lang="en" sz="1000">
                <a:solidFill>
                  <a:srgbClr val="6FA8DC"/>
                </a:solidFill>
                <a:latin typeface="Average"/>
                <a:ea typeface="Average"/>
                <a:cs typeface="Average"/>
                <a:sym typeface="Average"/>
              </a:rPr>
              <a:t>Drop all columns that will not be used. </a:t>
            </a:r>
            <a:endParaRPr sz="1000">
              <a:solidFill>
                <a:srgbClr val="6FA8DC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45720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FA8DC"/>
                </a:solidFill>
                <a:latin typeface="Average"/>
                <a:ea typeface="Average"/>
                <a:cs typeface="Average"/>
                <a:sym typeface="Average"/>
              </a:rPr>
              <a:t> Recategorized crimes with the team and determined which crimes are considered violent.</a:t>
            </a:r>
            <a:endParaRPr sz="1000">
              <a:solidFill>
                <a:srgbClr val="6FA8DC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45720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FA8DC"/>
                </a:solidFill>
                <a:latin typeface="Average"/>
                <a:ea typeface="Average"/>
                <a:cs typeface="Average"/>
                <a:sym typeface="Average"/>
              </a:rPr>
              <a:t> Group data by “Month” and count the “Violent” and “Non-Violent” </a:t>
            </a:r>
            <a:endParaRPr sz="1200">
              <a:solidFill>
                <a:srgbClr val="6FA8DC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45720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FA8DC"/>
                </a:solidFill>
                <a:latin typeface="Average"/>
                <a:ea typeface="Average"/>
                <a:cs typeface="Average"/>
                <a:sym typeface="Average"/>
              </a:rPr>
              <a:t> Used pyplot to create bar chart comparing violent and non-violent crimes.</a:t>
            </a:r>
            <a:endParaRPr sz="1000">
              <a:solidFill>
                <a:srgbClr val="6FA8DC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45720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FA8DC"/>
                </a:solidFill>
                <a:latin typeface="Average"/>
                <a:ea typeface="Average"/>
                <a:cs typeface="Average"/>
                <a:sym typeface="Average"/>
              </a:rPr>
              <a:t> Created a chart to compare violent crimes from 10 years</a:t>
            </a:r>
            <a:endParaRPr sz="1000">
              <a:solidFill>
                <a:srgbClr val="6FA8DC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FA8DC"/>
                </a:solidFill>
                <a:latin typeface="Average"/>
                <a:ea typeface="Average"/>
                <a:cs typeface="Average"/>
                <a:sym typeface="Average"/>
              </a:rPr>
              <a:t>          </a:t>
            </a:r>
            <a:r>
              <a:rPr lang="en">
                <a:solidFill>
                  <a:srgbClr val="6FA8DC"/>
                </a:solidFill>
                <a:latin typeface="Average"/>
                <a:ea typeface="Average"/>
                <a:cs typeface="Average"/>
                <a:sym typeface="Average"/>
              </a:rPr>
              <a:t>	 </a:t>
            </a:r>
            <a:r>
              <a:rPr lang="en" sz="1100">
                <a:solidFill>
                  <a:srgbClr val="6FA8DC"/>
                </a:solidFill>
                <a:latin typeface="Average"/>
                <a:ea typeface="Average"/>
                <a:cs typeface="Average"/>
                <a:sym typeface="Average"/>
              </a:rPr>
              <a:t>The month of June 2019 was the most violent with 329 violent crimes.</a:t>
            </a:r>
            <a:endParaRPr sz="1100">
              <a:solidFill>
                <a:srgbClr val="6FA8DC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FA8DC"/>
                </a:solidFill>
                <a:latin typeface="Average"/>
                <a:ea typeface="Average"/>
                <a:cs typeface="Average"/>
                <a:sym typeface="Average"/>
              </a:rPr>
              <a:t>			 In 2009 the month of April was the most violent with 397 violent crimes.</a:t>
            </a:r>
            <a:endParaRPr sz="1100">
              <a:solidFill>
                <a:srgbClr val="6FA8DC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138" name="Google Shape;13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5325" y="3012100"/>
            <a:ext cx="3582049" cy="19714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03825" y="3012100"/>
            <a:ext cx="3599147" cy="1971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3"/>
          <p:cNvSpPr txBox="1"/>
          <p:nvPr>
            <p:ph type="title"/>
          </p:nvPr>
        </p:nvSpPr>
        <p:spPr>
          <a:xfrm>
            <a:off x="351950" y="-179050"/>
            <a:ext cx="8586300" cy="135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b="1" sz="1050">
              <a:solidFill>
                <a:srgbClr val="6FA8DC"/>
              </a:solidFill>
              <a:highlight>
                <a:srgbClr val="FFFFFF"/>
              </a:highlight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 sz="2800"/>
              <a:t>Question 5:  </a:t>
            </a:r>
            <a:r>
              <a:rPr b="1" lang="en" sz="1050">
                <a:solidFill>
                  <a:srgbClr val="6FA8DC"/>
                </a:solidFill>
                <a:highlight>
                  <a:srgbClr val="FFFFFF"/>
                </a:highlight>
                <a:latin typeface="Average"/>
                <a:ea typeface="Average"/>
                <a:cs typeface="Average"/>
                <a:sym typeface="Average"/>
              </a:rPr>
              <a:t>Top-10 location offenses was reported in Illinois (for 2019): Residence/Home, Highway/Road/Alley/Street/Sidewalk, Parking/Drop Lot/Garage, Department/Discount Store, School-Elementary/Secondary, Restaurant, Convenience Store, Grocery/Supermarket, Grocery/Supermarket</a:t>
            </a:r>
            <a:endParaRPr b="1" sz="1050">
              <a:solidFill>
                <a:srgbClr val="6FA8DC"/>
              </a:solidFill>
              <a:highlight>
                <a:srgbClr val="FFFFFF"/>
              </a:highlight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5" name="Google Shape;14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0875" y="1068050"/>
            <a:ext cx="6913601" cy="39976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>
              <a:schemeClr val="dk1">
                <a:alpha val="50000"/>
              </a:schemeClr>
            </a:outerShdw>
            <a:reflection blurRad="0" dir="5400000" dist="38100" endA="0" endPos="30000" fadeDir="5400012" kx="0" rotWithShape="0" algn="bl" stPos="0" sy="-100000" ky="0"/>
          </a:effec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4"/>
          <p:cNvSpPr txBox="1"/>
          <p:nvPr>
            <p:ph type="title"/>
          </p:nvPr>
        </p:nvSpPr>
        <p:spPr>
          <a:xfrm>
            <a:off x="615875" y="949275"/>
            <a:ext cx="384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Conclusions</a:t>
            </a:r>
            <a:endParaRPr/>
          </a:p>
        </p:txBody>
      </p:sp>
      <p:grpSp>
        <p:nvGrpSpPr>
          <p:cNvPr id="151" name="Google Shape;151;p24"/>
          <p:cNvGrpSpPr/>
          <p:nvPr/>
        </p:nvGrpSpPr>
        <p:grpSpPr>
          <a:xfrm>
            <a:off x="424800" y="1770543"/>
            <a:ext cx="8294371" cy="1056086"/>
            <a:chOff x="424813" y="1177875"/>
            <a:chExt cx="8294371" cy="849900"/>
          </a:xfrm>
        </p:grpSpPr>
        <p:sp>
          <p:nvSpPr>
            <p:cNvPr id="152" name="Google Shape;152;p24"/>
            <p:cNvSpPr/>
            <p:nvPr/>
          </p:nvSpPr>
          <p:spPr>
            <a:xfrm>
              <a:off x="2927684" y="1177875"/>
              <a:ext cx="5791500" cy="849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24"/>
            <p:cNvSpPr/>
            <p:nvPr/>
          </p:nvSpPr>
          <p:spPr>
            <a:xfrm>
              <a:off x="424813" y="1177875"/>
              <a:ext cx="3055800" cy="849900"/>
            </a:xfrm>
            <a:prstGeom prst="homePlate">
              <a:avLst>
                <a:gd fmla="val 26719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4" name="Google Shape;154;p24"/>
          <p:cNvSpPr txBox="1"/>
          <p:nvPr>
            <p:ph idx="4294967295" type="body"/>
          </p:nvPr>
        </p:nvSpPr>
        <p:spPr>
          <a:xfrm>
            <a:off x="539663" y="1926600"/>
            <a:ext cx="2422500" cy="79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WHEN: </a:t>
            </a:r>
            <a:r>
              <a:rPr lang="en" sz="1600">
                <a:solidFill>
                  <a:schemeClr val="lt1"/>
                </a:solidFill>
              </a:rPr>
              <a:t>In what month are violent crimes more prevalent?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155" name="Google Shape;155;p24"/>
          <p:cNvSpPr txBox="1"/>
          <p:nvPr>
            <p:ph idx="4294967295" type="body"/>
          </p:nvPr>
        </p:nvSpPr>
        <p:spPr>
          <a:xfrm>
            <a:off x="3480440" y="2027358"/>
            <a:ext cx="5111700" cy="79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2500" lnSpcReduction="20000"/>
          </a:bodyPr>
          <a:lstStyle/>
          <a:p>
            <a:pPr indent="-334327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38461"/>
              <a:buChar char="●"/>
            </a:pPr>
            <a:r>
              <a:rPr lang="en" sz="1300">
                <a:solidFill>
                  <a:schemeClr val="lt1"/>
                </a:solidFill>
              </a:rPr>
              <a:t>The month of June 2019 was the most violent with 329 violent crimes.</a:t>
            </a:r>
            <a:endParaRPr sz="1300">
              <a:solidFill>
                <a:schemeClr val="lt1"/>
              </a:solidFill>
            </a:endParaRPr>
          </a:p>
          <a:p>
            <a:pPr indent="-334327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38461"/>
              <a:buChar char="●"/>
            </a:pPr>
            <a:r>
              <a:rPr lang="en" sz="1300">
                <a:solidFill>
                  <a:schemeClr val="lt1"/>
                </a:solidFill>
              </a:rPr>
              <a:t> In 2009 the month of April was the most violent with 397 violent crimes.</a:t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156" name="Google Shape;156;p24"/>
          <p:cNvGrpSpPr/>
          <p:nvPr/>
        </p:nvGrpSpPr>
        <p:grpSpPr>
          <a:xfrm>
            <a:off x="424799" y="2900497"/>
            <a:ext cx="8294360" cy="977640"/>
            <a:chOff x="424813" y="2075689"/>
            <a:chExt cx="8294360" cy="849900"/>
          </a:xfrm>
        </p:grpSpPr>
        <p:sp>
          <p:nvSpPr>
            <p:cNvPr id="157" name="Google Shape;157;p24"/>
            <p:cNvSpPr/>
            <p:nvPr/>
          </p:nvSpPr>
          <p:spPr>
            <a:xfrm>
              <a:off x="2927672" y="2075689"/>
              <a:ext cx="5791500" cy="849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24"/>
            <p:cNvSpPr/>
            <p:nvPr/>
          </p:nvSpPr>
          <p:spPr>
            <a:xfrm>
              <a:off x="424813" y="2075689"/>
              <a:ext cx="3055800" cy="849900"/>
            </a:xfrm>
            <a:prstGeom prst="homePlate">
              <a:avLst>
                <a:gd fmla="val 26719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24"/>
          <p:cNvSpPr txBox="1"/>
          <p:nvPr>
            <p:ph idx="4294967295" type="body"/>
          </p:nvPr>
        </p:nvSpPr>
        <p:spPr>
          <a:xfrm>
            <a:off x="539663" y="3033013"/>
            <a:ext cx="2422500" cy="79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COMPARE: </a:t>
            </a:r>
            <a:r>
              <a:rPr lang="en" sz="1600">
                <a:solidFill>
                  <a:schemeClr val="lt1"/>
                </a:solidFill>
              </a:rPr>
              <a:t>Why have arrests decreased?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160" name="Google Shape;160;p24"/>
          <p:cNvSpPr txBox="1"/>
          <p:nvPr>
            <p:ph idx="4294967295" type="body"/>
          </p:nvPr>
        </p:nvSpPr>
        <p:spPr>
          <a:xfrm>
            <a:off x="3480440" y="2976865"/>
            <a:ext cx="5111700" cy="79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</a:pPr>
            <a:r>
              <a:rPr lang="en" sz="1300">
                <a:solidFill>
                  <a:schemeClr val="lt1"/>
                </a:solidFill>
              </a:rPr>
              <a:t>2015- Bill Passed for Updated Stop and Frisk Practice</a:t>
            </a:r>
            <a:endParaRPr sz="1300">
              <a:solidFill>
                <a:schemeClr val="lt1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</a:pPr>
            <a:r>
              <a:rPr lang="en" sz="1300">
                <a:solidFill>
                  <a:schemeClr val="lt1"/>
                </a:solidFill>
              </a:rPr>
              <a:t>2016- Decriminalization of Marijuana  </a:t>
            </a:r>
            <a:endParaRPr sz="1300">
              <a:solidFill>
                <a:schemeClr val="lt1"/>
              </a:solidFill>
            </a:endParaRPr>
          </a:p>
        </p:txBody>
      </p:sp>
      <p:sp>
        <p:nvSpPr>
          <p:cNvPr id="161" name="Google Shape;161;p24"/>
          <p:cNvSpPr txBox="1"/>
          <p:nvPr>
            <p:ph idx="4294967295" type="body"/>
          </p:nvPr>
        </p:nvSpPr>
        <p:spPr>
          <a:xfrm>
            <a:off x="615875" y="3964475"/>
            <a:ext cx="2422500" cy="79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Deliverable 3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62" name="Google Shape;162;p24"/>
          <p:cNvSpPr txBox="1"/>
          <p:nvPr>
            <p:ph idx="4294967295" type="body"/>
          </p:nvPr>
        </p:nvSpPr>
        <p:spPr>
          <a:xfrm>
            <a:off x="3480453" y="3968017"/>
            <a:ext cx="5111700" cy="79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>
                <a:solidFill>
                  <a:schemeClr val="lt1"/>
                </a:solidFill>
              </a:rPr>
              <a:t>Lorem ipsum dolor sit amet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>
                <a:solidFill>
                  <a:schemeClr val="lt1"/>
                </a:solidFill>
              </a:rPr>
              <a:t>Sed do eiusmod tempor incididunt ut labore</a:t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163" name="Google Shape;163;p24"/>
          <p:cNvGrpSpPr/>
          <p:nvPr/>
        </p:nvGrpSpPr>
        <p:grpSpPr>
          <a:xfrm>
            <a:off x="424812" y="3965297"/>
            <a:ext cx="8294360" cy="1056042"/>
            <a:chOff x="424813" y="3871259"/>
            <a:chExt cx="8294360" cy="849933"/>
          </a:xfrm>
        </p:grpSpPr>
        <p:sp>
          <p:nvSpPr>
            <p:cNvPr id="164" name="Google Shape;164;p24"/>
            <p:cNvSpPr/>
            <p:nvPr/>
          </p:nvSpPr>
          <p:spPr>
            <a:xfrm>
              <a:off x="2927672" y="3871292"/>
              <a:ext cx="5791500" cy="849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24"/>
            <p:cNvSpPr/>
            <p:nvPr/>
          </p:nvSpPr>
          <p:spPr>
            <a:xfrm>
              <a:off x="424813" y="3871259"/>
              <a:ext cx="3055800" cy="849900"/>
            </a:xfrm>
            <a:prstGeom prst="homePlate">
              <a:avLst>
                <a:gd fmla="val 26719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6" name="Google Shape;166;p24"/>
          <p:cNvSpPr txBox="1"/>
          <p:nvPr>
            <p:ph idx="4294967295" type="body"/>
          </p:nvPr>
        </p:nvSpPr>
        <p:spPr>
          <a:xfrm>
            <a:off x="539675" y="4139450"/>
            <a:ext cx="2422500" cy="79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WHO:</a:t>
            </a:r>
            <a:r>
              <a:rPr lang="en" sz="1600">
                <a:solidFill>
                  <a:schemeClr val="lt1"/>
                </a:solidFill>
              </a:rPr>
              <a:t> Is getting arrested? 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167" name="Google Shape;167;p24"/>
          <p:cNvSpPr txBox="1"/>
          <p:nvPr>
            <p:ph idx="4294967295" type="body"/>
          </p:nvPr>
        </p:nvSpPr>
        <p:spPr>
          <a:xfrm>
            <a:off x="3391200" y="4193000"/>
            <a:ext cx="5290200" cy="79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</a:pPr>
            <a:r>
              <a:rPr lang="en" sz="1300">
                <a:solidFill>
                  <a:schemeClr val="lt1"/>
                </a:solidFill>
              </a:rPr>
              <a:t>85.6% of arrestees were residence of the state of Illinois</a:t>
            </a:r>
            <a:endParaRPr sz="1300">
              <a:solidFill>
                <a:schemeClr val="lt1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</a:pPr>
            <a:r>
              <a:rPr lang="en" sz="1300">
                <a:solidFill>
                  <a:schemeClr val="lt1"/>
                </a:solidFill>
              </a:rPr>
              <a:t>Of those under 25, the majority were women and men have been going to jail more for non-violent crimes than 10 years ago</a:t>
            </a:r>
            <a:endParaRPr sz="1300">
              <a:solidFill>
                <a:schemeClr val="lt1"/>
              </a:solidFill>
            </a:endParaRPr>
          </a:p>
        </p:txBody>
      </p:sp>
      <p:pic>
        <p:nvPicPr>
          <p:cNvPr id="168" name="Google Shape;16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16250" y="367625"/>
            <a:ext cx="1402925" cy="1402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</a:t>
            </a:r>
            <a:endParaRPr/>
          </a:p>
        </p:txBody>
      </p:sp>
      <p:sp>
        <p:nvSpPr>
          <p:cNvPr id="66" name="Google Shape;66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wanted to compare crime data from 2019 and compare it to crime in 2009, to see how crime has changed/developed over the past ten years.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We looked into the following:</a:t>
            </a:r>
            <a:endParaRPr/>
          </a:p>
          <a:p>
            <a:pPr indent="-330200" lvl="0" marL="914400" rtl="0" algn="l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Gender Disparity</a:t>
            </a:r>
            <a:endParaRPr sz="1600"/>
          </a:p>
          <a:p>
            <a:pPr indent="-330200" lvl="0" marL="9144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Residency Rates</a:t>
            </a:r>
            <a:endParaRPr sz="1600"/>
          </a:p>
          <a:p>
            <a:pPr indent="-330200" lvl="0" marL="9144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Monthly Arrests</a:t>
            </a:r>
            <a:endParaRPr sz="1600"/>
          </a:p>
          <a:p>
            <a:pPr indent="-330200" lvl="0" marL="9144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Violent vs. N</a:t>
            </a:r>
            <a:r>
              <a:rPr lang="en" sz="1600"/>
              <a:t>onviolent</a:t>
            </a:r>
            <a:r>
              <a:rPr lang="en" sz="1600"/>
              <a:t> Crimes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/>
          <p:nvPr>
            <p:ph type="title"/>
          </p:nvPr>
        </p:nvSpPr>
        <p:spPr>
          <a:xfrm>
            <a:off x="490250" y="526350"/>
            <a:ext cx="8351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200"/>
              <a:t>Data Set</a:t>
            </a:r>
            <a:r>
              <a:rPr b="1" lang="en" sz="4200"/>
              <a:t>: </a:t>
            </a:r>
            <a:endParaRPr b="1" sz="4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/>
              <a:t>FBI-Crime Data </a:t>
            </a:r>
            <a:r>
              <a:rPr lang="en" sz="2200">
                <a:solidFill>
                  <a:srgbClr val="000000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https://crime-data-explorer.app.cloud.gov/pages/home</a:t>
            </a:r>
            <a:endParaRPr sz="5200">
              <a:solidFill>
                <a:srgbClr val="000000"/>
              </a:solidFill>
            </a:endParaRPr>
          </a:p>
        </p:txBody>
      </p:sp>
      <p:pic>
        <p:nvPicPr>
          <p:cNvPr id="73" name="Google Shape;7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71175" y="476250"/>
            <a:ext cx="2403676" cy="2403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93250" y="352975"/>
            <a:ext cx="1748099" cy="31008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/>
          <p:nvPr>
            <p:ph type="title"/>
          </p:nvPr>
        </p:nvSpPr>
        <p:spPr>
          <a:xfrm>
            <a:off x="277300" y="838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Exploration</a:t>
            </a:r>
            <a:endParaRPr/>
          </a:p>
        </p:txBody>
      </p:sp>
      <p:pic>
        <p:nvPicPr>
          <p:cNvPr id="80" name="Google Shape;8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350" y="881250"/>
            <a:ext cx="3415226" cy="418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" y="0"/>
            <a:ext cx="9144000" cy="51434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Clean Up Process</a:t>
            </a:r>
            <a:endParaRPr/>
          </a:p>
        </p:txBody>
      </p:sp>
      <p:pic>
        <p:nvPicPr>
          <p:cNvPr id="87" name="Google Shape;8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Research Questions</a:t>
            </a:r>
            <a:endParaRPr/>
          </a:p>
        </p:txBody>
      </p:sp>
      <p:grpSp>
        <p:nvGrpSpPr>
          <p:cNvPr id="93" name="Google Shape;93;p18"/>
          <p:cNvGrpSpPr/>
          <p:nvPr/>
        </p:nvGrpSpPr>
        <p:grpSpPr>
          <a:xfrm>
            <a:off x="358075" y="1304875"/>
            <a:ext cx="2628925" cy="3416400"/>
            <a:chOff x="431925" y="1304875"/>
            <a:chExt cx="2628925" cy="3416400"/>
          </a:xfrm>
        </p:grpSpPr>
        <p:sp>
          <p:nvSpPr>
            <p:cNvPr id="94" name="Google Shape;94;p18"/>
            <p:cNvSpPr txBox="1"/>
            <p:nvPr/>
          </p:nvSpPr>
          <p:spPr>
            <a:xfrm>
              <a:off x="431925" y="1304875"/>
              <a:ext cx="2628900" cy="464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18"/>
            <p:cNvSpPr/>
            <p:nvPr/>
          </p:nvSpPr>
          <p:spPr>
            <a:xfrm>
              <a:off x="431950" y="1304875"/>
              <a:ext cx="2628900" cy="34164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6" name="Google Shape;96;p18"/>
          <p:cNvSpPr txBox="1"/>
          <p:nvPr>
            <p:ph idx="4294967295" type="body"/>
          </p:nvPr>
        </p:nvSpPr>
        <p:spPr>
          <a:xfrm>
            <a:off x="432575" y="1304875"/>
            <a:ext cx="2494500" cy="4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When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97" name="Google Shape;97;p18"/>
          <p:cNvSpPr txBox="1"/>
          <p:nvPr>
            <p:ph idx="4294967295" type="body"/>
          </p:nvPr>
        </p:nvSpPr>
        <p:spPr>
          <a:xfrm>
            <a:off x="434475" y="1850300"/>
            <a:ext cx="2478600" cy="27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which</a:t>
            </a:r>
            <a:r>
              <a:rPr lang="en"/>
              <a:t> month does the most criminal activity occur?</a:t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 In winter (Nov-Feb), are violent or non violent crimes more prevalent?</a:t>
            </a:r>
            <a:endParaRPr/>
          </a:p>
        </p:txBody>
      </p:sp>
      <p:grpSp>
        <p:nvGrpSpPr>
          <p:cNvPr id="98" name="Google Shape;98;p18"/>
          <p:cNvGrpSpPr/>
          <p:nvPr/>
        </p:nvGrpSpPr>
        <p:grpSpPr>
          <a:xfrm>
            <a:off x="3320450" y="1304875"/>
            <a:ext cx="2632500" cy="3416400"/>
            <a:chOff x="3320450" y="1304875"/>
            <a:chExt cx="2632500" cy="3416400"/>
          </a:xfrm>
        </p:grpSpPr>
        <p:sp>
          <p:nvSpPr>
            <p:cNvPr id="99" name="Google Shape;99;p18"/>
            <p:cNvSpPr txBox="1"/>
            <p:nvPr/>
          </p:nvSpPr>
          <p:spPr>
            <a:xfrm>
              <a:off x="3324050" y="1304875"/>
              <a:ext cx="2628900" cy="464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18"/>
            <p:cNvSpPr/>
            <p:nvPr/>
          </p:nvSpPr>
          <p:spPr>
            <a:xfrm>
              <a:off x="3320450" y="1304875"/>
              <a:ext cx="2628900" cy="34164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1" name="Google Shape;101;p18"/>
          <p:cNvSpPr txBox="1"/>
          <p:nvPr>
            <p:ph idx="4294967295" type="body"/>
          </p:nvPr>
        </p:nvSpPr>
        <p:spPr>
          <a:xfrm>
            <a:off x="3389450" y="1304875"/>
            <a:ext cx="2494500" cy="4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Compare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02" name="Google Shape;102;p18"/>
          <p:cNvSpPr txBox="1"/>
          <p:nvPr>
            <p:ph idx="4294967295" type="body"/>
          </p:nvPr>
        </p:nvSpPr>
        <p:spPr>
          <a:xfrm>
            <a:off x="3172675" y="1850300"/>
            <a:ext cx="2478600" cy="27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 How does the number of arrests per month compare to ten years ago?</a:t>
            </a:r>
            <a:endParaRPr/>
          </a:p>
        </p:txBody>
      </p:sp>
      <p:sp>
        <p:nvSpPr>
          <p:cNvPr id="103" name="Google Shape;103;p18"/>
          <p:cNvSpPr txBox="1"/>
          <p:nvPr>
            <p:ph idx="4294967295" type="body"/>
          </p:nvPr>
        </p:nvSpPr>
        <p:spPr>
          <a:xfrm>
            <a:off x="6272475" y="1304875"/>
            <a:ext cx="2494500" cy="4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Item 3</a:t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104" name="Google Shape;104;p18"/>
          <p:cNvGrpSpPr/>
          <p:nvPr/>
        </p:nvGrpSpPr>
        <p:grpSpPr>
          <a:xfrm>
            <a:off x="6288750" y="1304875"/>
            <a:ext cx="2632500" cy="3416400"/>
            <a:chOff x="6212550" y="1304875"/>
            <a:chExt cx="2632500" cy="3416400"/>
          </a:xfrm>
        </p:grpSpPr>
        <p:sp>
          <p:nvSpPr>
            <p:cNvPr id="105" name="Google Shape;105;p18"/>
            <p:cNvSpPr/>
            <p:nvPr/>
          </p:nvSpPr>
          <p:spPr>
            <a:xfrm>
              <a:off x="6215400" y="1304875"/>
              <a:ext cx="2628900" cy="34164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18"/>
            <p:cNvSpPr txBox="1"/>
            <p:nvPr/>
          </p:nvSpPr>
          <p:spPr>
            <a:xfrm>
              <a:off x="6212550" y="1304875"/>
              <a:ext cx="2632500" cy="464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lt1"/>
                  </a:solidFill>
                  <a:latin typeface="Average"/>
                  <a:ea typeface="Average"/>
                  <a:cs typeface="Average"/>
                  <a:sym typeface="Average"/>
                </a:rPr>
                <a:t>Who</a:t>
              </a:r>
              <a:endParaRPr/>
            </a:p>
          </p:txBody>
        </p:sp>
      </p:grpSp>
      <p:sp>
        <p:nvSpPr>
          <p:cNvPr id="107" name="Google Shape;107;p18"/>
          <p:cNvSpPr txBox="1"/>
          <p:nvPr>
            <p:ph idx="4294967295" type="body"/>
          </p:nvPr>
        </p:nvSpPr>
        <p:spPr>
          <a:xfrm>
            <a:off x="5952950" y="1850300"/>
            <a:ext cx="2783100" cy="182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the gender disparity in people arrested?</a:t>
            </a:r>
            <a:endParaRPr/>
          </a:p>
          <a:p>
            <a:pPr indent="0" lvl="0" marL="457200" marR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Are non-residents more likely to commit crimes in Illinois?</a:t>
            </a:r>
            <a:endParaRPr/>
          </a:p>
        </p:txBody>
      </p:sp>
      <p:pic>
        <p:nvPicPr>
          <p:cNvPr id="108" name="Google Shape;10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9"/>
          <p:cNvSpPr txBox="1"/>
          <p:nvPr>
            <p:ph type="title"/>
          </p:nvPr>
        </p:nvSpPr>
        <p:spPr>
          <a:xfrm>
            <a:off x="311700" y="4539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 1: </a:t>
            </a:r>
            <a:r>
              <a:rPr lang="en" sz="1800">
                <a:latin typeface="Average"/>
                <a:ea typeface="Average"/>
                <a:cs typeface="Average"/>
                <a:sym typeface="Average"/>
              </a:rPr>
              <a:t>How does the number of arrests per month compare to ten years ago?</a:t>
            </a:r>
            <a:endParaRPr sz="1800"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14" name="Google Shape;114;p19"/>
          <p:cNvSpPr txBox="1"/>
          <p:nvPr/>
        </p:nvSpPr>
        <p:spPr>
          <a:xfrm>
            <a:off x="311700" y="874200"/>
            <a:ext cx="79143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FA8DC"/>
                </a:solidFill>
                <a:latin typeface="Average"/>
                <a:ea typeface="Average"/>
                <a:cs typeface="Average"/>
                <a:sym typeface="Average"/>
              </a:rPr>
              <a:t>Data Exploration: NIBRS_ARRESTEE.csv</a:t>
            </a:r>
            <a:endParaRPr>
              <a:solidFill>
                <a:srgbClr val="6FA8DC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FA8DC"/>
                </a:solidFill>
                <a:latin typeface="Average"/>
                <a:ea typeface="Average"/>
                <a:cs typeface="Average"/>
                <a:sym typeface="Average"/>
              </a:rPr>
              <a:t>Clean Up Process: Created a count for the months for each arrest</a:t>
            </a:r>
            <a:endParaRPr>
              <a:solidFill>
                <a:srgbClr val="6FA8DC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45720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FA8DC"/>
                </a:solidFill>
                <a:latin typeface="Average"/>
                <a:ea typeface="Average"/>
                <a:cs typeface="Average"/>
                <a:sym typeface="Average"/>
              </a:rPr>
              <a:t>Grouped by month, and merged data frame for both months into one</a:t>
            </a:r>
            <a:endParaRPr>
              <a:solidFill>
                <a:srgbClr val="6FA8DC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45720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FA8DC"/>
                </a:solidFill>
                <a:latin typeface="Average"/>
                <a:ea typeface="Average"/>
                <a:cs typeface="Average"/>
                <a:sym typeface="Average"/>
              </a:rPr>
              <a:t>Create bar chart </a:t>
            </a:r>
            <a:r>
              <a:rPr lang="en">
                <a:solidFill>
                  <a:srgbClr val="6FA8DC"/>
                </a:solidFill>
                <a:latin typeface="Average"/>
                <a:ea typeface="Average"/>
                <a:cs typeface="Average"/>
                <a:sym typeface="Average"/>
              </a:rPr>
              <a:t>comparing</a:t>
            </a:r>
            <a:r>
              <a:rPr lang="en">
                <a:solidFill>
                  <a:srgbClr val="6FA8DC"/>
                </a:solidFill>
                <a:latin typeface="Average"/>
                <a:ea typeface="Average"/>
                <a:cs typeface="Average"/>
                <a:sym typeface="Average"/>
              </a:rPr>
              <a:t> the two years</a:t>
            </a:r>
            <a:endParaRPr>
              <a:solidFill>
                <a:srgbClr val="6FA8DC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FA8DC"/>
                </a:solidFill>
                <a:latin typeface="Average"/>
                <a:ea typeface="Average"/>
                <a:cs typeface="Average"/>
                <a:sym typeface="Average"/>
              </a:rPr>
              <a:t>Analysis Process: 	Arrests have decreased in each month for 2019 compared to 2009.</a:t>
            </a:r>
            <a:endParaRPr>
              <a:solidFill>
                <a:srgbClr val="6FA8DC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15" name="Google Shape;115;p19"/>
          <p:cNvSpPr/>
          <p:nvPr/>
        </p:nvSpPr>
        <p:spPr>
          <a:xfrm>
            <a:off x="1408075" y="2210600"/>
            <a:ext cx="6817800" cy="2889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6" name="Google Shape;11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8750" y="1933375"/>
            <a:ext cx="7982348" cy="3326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0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2" name="Google Shape;12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1"/>
          <p:cNvSpPr txBox="1"/>
          <p:nvPr>
            <p:ph type="title"/>
          </p:nvPr>
        </p:nvSpPr>
        <p:spPr>
          <a:xfrm>
            <a:off x="311700" y="117950"/>
            <a:ext cx="8776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 3: </a:t>
            </a:r>
            <a:r>
              <a:rPr lang="en" sz="17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A</a:t>
            </a:r>
            <a:r>
              <a:rPr lang="en" sz="17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re Residents or Non-Residents More Likely to Commit Crimes in Illinois?</a:t>
            </a:r>
            <a:endParaRPr sz="1700"/>
          </a:p>
        </p:txBody>
      </p:sp>
      <p:pic>
        <p:nvPicPr>
          <p:cNvPr id="128" name="Google Shape;128;p21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75750" y="2949700"/>
            <a:ext cx="3435024" cy="2123997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29" name="Google Shape;129;p21"/>
          <p:cNvGraphicFramePr/>
          <p:nvPr/>
        </p:nvGraphicFramePr>
        <p:xfrm>
          <a:off x="4277375" y="77538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{3C29075E-FE93-4E74-AC68-CC5D41534E52}</a:tableStyleId>
              </a:tblPr>
              <a:tblGrid>
                <a:gridCol w="1540950"/>
                <a:gridCol w="1540950"/>
                <a:gridCol w="15409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u="sng">
                          <a:solidFill>
                            <a:schemeClr val="lt2"/>
                          </a:solidFill>
                        </a:rPr>
                        <a:t>Resident Type</a:t>
                      </a:r>
                      <a:endParaRPr b="1" u="sng"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u="sng">
                          <a:solidFill>
                            <a:schemeClr val="lt2"/>
                          </a:solidFill>
                        </a:rPr>
                        <a:t>Number of Arrestees (2009)</a:t>
                      </a:r>
                      <a:endParaRPr b="1" u="sng"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u="sng">
                          <a:solidFill>
                            <a:schemeClr val="lt2"/>
                          </a:solidFill>
                        </a:rPr>
                        <a:t>Number of Arrestees (2019)</a:t>
                      </a:r>
                      <a:endParaRPr b="1" u="sng"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96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Resident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3630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3543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96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Non-Resident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460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535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96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Unknown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50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62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30" name="Google Shape;130;p21"/>
          <p:cNvSpPr txBox="1"/>
          <p:nvPr/>
        </p:nvSpPr>
        <p:spPr>
          <a:xfrm>
            <a:off x="180250" y="690650"/>
            <a:ext cx="39084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6FA8DC"/>
                </a:solidFill>
                <a:latin typeface="Average"/>
                <a:ea typeface="Average"/>
                <a:cs typeface="Average"/>
                <a:sym typeface="Average"/>
              </a:rPr>
              <a:t>Data Exploration: </a:t>
            </a:r>
            <a:r>
              <a:rPr lang="en">
                <a:solidFill>
                  <a:srgbClr val="6FA8DC"/>
                </a:solidFill>
                <a:latin typeface="Average"/>
                <a:ea typeface="Average"/>
                <a:cs typeface="Average"/>
                <a:sym typeface="Average"/>
              </a:rPr>
              <a:t>NIBRS_ARRESTEE.csv (2009 &amp; 2019)</a:t>
            </a:r>
            <a:endParaRPr>
              <a:solidFill>
                <a:srgbClr val="6FA8DC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6FA8DC"/>
                </a:solidFill>
                <a:latin typeface="Average"/>
                <a:ea typeface="Average"/>
                <a:cs typeface="Average"/>
                <a:sym typeface="Average"/>
              </a:rPr>
              <a:t>Clean Up Process:</a:t>
            </a:r>
            <a:r>
              <a:rPr lang="en">
                <a:solidFill>
                  <a:srgbClr val="6FA8DC"/>
                </a:solidFill>
                <a:latin typeface="Average"/>
                <a:ea typeface="Average"/>
                <a:cs typeface="Average"/>
                <a:sym typeface="Average"/>
              </a:rPr>
              <a:t> Sorted by resident code</a:t>
            </a:r>
            <a:endParaRPr>
              <a:solidFill>
                <a:srgbClr val="6FA8DC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45720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FA8DC"/>
                </a:solidFill>
                <a:latin typeface="Average"/>
                <a:ea typeface="Average"/>
                <a:cs typeface="Average"/>
                <a:sym typeface="Average"/>
              </a:rPr>
              <a:t>Grouped by resident code</a:t>
            </a:r>
            <a:endParaRPr>
              <a:solidFill>
                <a:srgbClr val="6FA8DC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45720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FA8DC"/>
                </a:solidFill>
                <a:latin typeface="Average"/>
                <a:ea typeface="Average"/>
                <a:cs typeface="Average"/>
                <a:sym typeface="Average"/>
              </a:rPr>
              <a:t>Used pyplot to create pie chart and calculate percentages</a:t>
            </a:r>
            <a:endParaRPr>
              <a:solidFill>
                <a:srgbClr val="6FA8DC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6FA8DC"/>
                </a:solidFill>
                <a:latin typeface="Average"/>
                <a:ea typeface="Average"/>
                <a:cs typeface="Average"/>
                <a:sym typeface="Average"/>
              </a:rPr>
              <a:t>Analysis Process: </a:t>
            </a:r>
            <a:r>
              <a:rPr lang="en">
                <a:solidFill>
                  <a:srgbClr val="6FA8DC"/>
                </a:solidFill>
                <a:latin typeface="Average"/>
                <a:ea typeface="Average"/>
                <a:cs typeface="Average"/>
                <a:sym typeface="Average"/>
              </a:rPr>
              <a:t>	Residents are more likely to commit crimes in Illinois, unknown will not have any effect on outcome</a:t>
            </a:r>
            <a:endParaRPr>
              <a:solidFill>
                <a:srgbClr val="6FA8DC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131" name="Google Shape;131;p21" title="Chart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8925" y="2949701"/>
            <a:ext cx="3435033" cy="2123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